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74" r:id="rId4"/>
    <p:sldId id="261" r:id="rId5"/>
    <p:sldId id="267" r:id="rId6"/>
    <p:sldId id="280" r:id="rId7"/>
    <p:sldId id="263" r:id="rId8"/>
    <p:sldId id="271" r:id="rId9"/>
    <p:sldId id="281" r:id="rId10"/>
    <p:sldId id="259" r:id="rId11"/>
    <p:sldId id="264" r:id="rId12"/>
    <p:sldId id="277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08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3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83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2599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83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4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699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53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0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0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0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2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9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6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6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1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hink.cs.vt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ink.cs.vt.edu/corgis/csv/music/music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969F-CE4B-4F7C-A929-B1B07B17B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Music/artist “Hotness”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B0A52-DF12-4259-9C6D-599561ADC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IST659 Final Project</a:t>
            </a:r>
          </a:p>
          <a:p>
            <a:r>
              <a:rPr lang="en-US" dirty="0"/>
              <a:t>By: Courtney Smith, Jeremy </a:t>
            </a:r>
            <a:r>
              <a:rPr lang="en-US" dirty="0" err="1"/>
              <a:t>Wallner</a:t>
            </a:r>
            <a:r>
              <a:rPr lang="en-US" dirty="0"/>
              <a:t>, John Fields, Juan Castro</a:t>
            </a:r>
          </a:p>
        </p:txBody>
      </p:sp>
    </p:spTree>
    <p:extLst>
      <p:ext uri="{BB962C8B-B14F-4D97-AF65-F5344CB8AC3E}">
        <p14:creationId xmlns:p14="http://schemas.microsoft.com/office/powerpoint/2010/main" val="104662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48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109353E-35E8-F842-9B8D-CA5F1C581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C1D64-C94F-9C41-B451-6327061C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5678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F3C-C69D-4CDC-BFE9-82EBE05F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 LOCATION AND HOTNESS</a:t>
            </a:r>
          </a:p>
        </p:txBody>
      </p:sp>
      <p:pic>
        <p:nvPicPr>
          <p:cNvPr id="6" name="Picture 6" descr="A picture containing photo, text, map&#10;&#10;Description generated with high confidence">
            <a:extLst>
              <a:ext uri="{FF2B5EF4-FFF2-40B4-BE49-F238E27FC236}">
                <a16:creationId xmlns:a16="http://schemas.microsoft.com/office/drawing/2014/main" id="{76DAE92F-7838-442C-A0F1-EC580EDDA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79" y="1855893"/>
            <a:ext cx="10932166" cy="49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8356-8268-4D9C-B8A5-FA845504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 hotness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7217C69-759B-47A9-B395-E5B06F827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692" y="2194560"/>
            <a:ext cx="8801376" cy="46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CC46-385F-4974-8D08-F9C2A987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 hotness </a:t>
            </a:r>
            <a:br>
              <a:rPr lang="en-US" dirty="0"/>
            </a:br>
            <a:r>
              <a:rPr lang="en-US" dirty="0"/>
              <a:t>hot – warm - cold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AAAD-8CDD-40A3-A02C-D067FD1B0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683469" cy="250941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Call: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randomForest</a:t>
            </a:r>
            <a:r>
              <a:rPr lang="en-US" dirty="0">
                <a:ea typeface="+mn-lt"/>
                <a:cs typeface="+mn-lt"/>
              </a:rPr>
              <a:t>(x = music[, -21:-22], y = music[, 21]) 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              Type of random forest: classification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                    Number of trees: 500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No. of variables tried at each split: 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       OOB estimate of  error rate: 20.18%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Confusion matrix: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C38B08E-77F8-476C-8CA0-42FF943E449F}"/>
              </a:ext>
            </a:extLst>
          </p:cNvPr>
          <p:cNvGraphicFramePr>
            <a:graphicFrameLocks noGrp="1"/>
          </p:cNvGraphicFramePr>
          <p:nvPr/>
        </p:nvGraphicFramePr>
        <p:xfrm>
          <a:off x="803631" y="4801864"/>
          <a:ext cx="816863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727">
                  <a:extLst>
                    <a:ext uri="{9D8B030D-6E8A-4147-A177-3AD203B41FA5}">
                      <a16:colId xmlns:a16="http://schemas.microsoft.com/office/drawing/2014/main" val="3185188015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648079809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4291435662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1535100594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3000178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class.error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148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0.3830508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0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0.1836605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4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0.1377639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520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66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hoto, different, many, bunch&#10;&#10;Description automatically generated">
            <a:extLst>
              <a:ext uri="{FF2B5EF4-FFF2-40B4-BE49-F238E27FC236}">
                <a16:creationId xmlns:a16="http://schemas.microsoft.com/office/drawing/2014/main" id="{1C419383-15CB-4A5A-B289-0BBC418B5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01209" cy="6858000"/>
          </a:xfrm>
        </p:spPr>
      </p:pic>
    </p:spTree>
    <p:extLst>
      <p:ext uri="{BB962C8B-B14F-4D97-AF65-F5344CB8AC3E}">
        <p14:creationId xmlns:p14="http://schemas.microsoft.com/office/powerpoint/2010/main" val="69747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8F3C-C69D-4CDC-BFE9-82EBE05F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D3D40-4B6B-45F5-8D78-CF6A7912C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purpose of this project is to analyze the Million Song Database to predict "Hot-Warm-Cold" artists and songs based on the attributes such as familiarity, artist location, loudness, terms used, etc.  </a:t>
            </a:r>
          </a:p>
          <a:p>
            <a:r>
              <a:rPr lang="en-US" dirty="0">
                <a:ea typeface="+mn-lt"/>
                <a:cs typeface="+mn-lt"/>
              </a:rPr>
              <a:t>The analysis was done using R software on a 10,000 track subset of the data and our model was able to predict "Hot-Warm-Cold" artists with ~80% accuracy and songs with ~50% accuracy.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2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F13C8AF-4FE2-0A4A-92FA-F1F6FA048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CAA9C-AA97-6544-9507-C1DE89200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9645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44366D1-6E36-184E-BFB2-F96EBCE8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81" y="2514971"/>
            <a:ext cx="4875320" cy="40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3D94F-AA7C-3B48-B0D0-7332B087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151" y="0"/>
            <a:ext cx="8610600" cy="1293028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5806EB-757F-644C-BDC3-29BB87E45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479" y="2426363"/>
            <a:ext cx="6006459" cy="286232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379B76-F4B5-3641-A892-1DAC4B655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481" y="961355"/>
            <a:ext cx="4843849" cy="16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3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28DB-3AE8-6C46-8CB3-08CB60F6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227" y="423441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MILLION SONGS DATASET: </a:t>
            </a:r>
            <a:br>
              <a:rPr lang="en-US" dirty="0"/>
            </a:br>
            <a:r>
              <a:rPr lang="en-US" dirty="0"/>
              <a:t>PREDICTING SONG/TRACK HOTNESS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7EDED-9E01-9F41-9BC1-621F18C1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1" y="1555450"/>
            <a:ext cx="3714078" cy="38857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</a:t>
            </a:r>
          </a:p>
          <a:p>
            <a:r>
              <a:rPr lang="en-US" sz="1400" dirty="0"/>
              <a:t>Predict: Will an artist or song be “hot”</a:t>
            </a:r>
          </a:p>
          <a:p>
            <a:r>
              <a:rPr lang="en-US" sz="1400" dirty="0"/>
              <a:t>Question: What factors make a song popular?</a:t>
            </a:r>
          </a:p>
          <a:p>
            <a:r>
              <a:rPr lang="en-US" sz="1400" dirty="0"/>
              <a:t>Dataset: Virginia Tech 10K dataset from </a:t>
            </a:r>
            <a:r>
              <a:rPr lang="en-US" sz="1400" dirty="0">
                <a:hlinkClick r:id="rId2"/>
              </a:rPr>
              <a:t>https://think.cs.vt.edu/</a:t>
            </a:r>
            <a:endParaRPr lang="en-US" sz="1400" dirty="0"/>
          </a:p>
          <a:p>
            <a:r>
              <a:rPr lang="en-US" sz="1400" dirty="0"/>
              <a:t>Class labels: 3 or 5 levels of hotness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87EDED-9E01-9F41-9BC1-621F18C15960}"/>
              </a:ext>
            </a:extLst>
          </p:cNvPr>
          <p:cNvSpPr>
            <a:spLocks noGrp="1"/>
          </p:cNvSpPr>
          <p:nvPr/>
        </p:nvSpPr>
        <p:spPr>
          <a:xfrm>
            <a:off x="4161469" y="1639530"/>
            <a:ext cx="3714078" cy="521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RESULTS – Artists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RESULTS – Tracks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Factors</a:t>
            </a:r>
          </a:p>
          <a:p>
            <a:r>
              <a:rPr lang="en-US" dirty="0"/>
              <a:t>Artists – Familiarity</a:t>
            </a:r>
          </a:p>
          <a:p>
            <a:r>
              <a:rPr lang="en-US" dirty="0"/>
              <a:t>Tracks -- Loudness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679855-B6A4-AC4A-81CE-819D3E892455}"/>
              </a:ext>
            </a:extLst>
          </p:cNvPr>
          <p:cNvSpPr>
            <a:spLocks noGrp="1"/>
          </p:cNvSpPr>
          <p:nvPr/>
        </p:nvSpPr>
        <p:spPr>
          <a:xfrm>
            <a:off x="7875546" y="1639528"/>
            <a:ext cx="4200189" cy="5218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METHODS</a:t>
            </a:r>
          </a:p>
          <a:p>
            <a:pPr marL="0" indent="0">
              <a:buNone/>
            </a:pPr>
            <a:r>
              <a:rPr lang="en-US" sz="1800" dirty="0"/>
              <a:t>Random Forest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Linear Regression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TOOLS</a:t>
            </a:r>
          </a:p>
          <a:p>
            <a:r>
              <a:rPr lang="en-US" sz="1800" dirty="0"/>
              <a:t>R libraries – psych, reshape2, </a:t>
            </a:r>
            <a:r>
              <a:rPr lang="en-US" sz="1800" dirty="0" err="1"/>
              <a:t>dplyr</a:t>
            </a:r>
            <a:endParaRPr lang="en-US" sz="1800" dirty="0"/>
          </a:p>
          <a:p>
            <a:r>
              <a:rPr lang="en-US" sz="1800" dirty="0"/>
              <a:t>SQL – data munging the tracks dataset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FB06EBA-C3F5-1342-94F5-F6D918FDF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94" y="3678926"/>
            <a:ext cx="1526230" cy="79849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66CCD32-32E7-244F-AF20-9B26F3A35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187" y="3678926"/>
            <a:ext cx="1692825" cy="806702"/>
          </a:xfrm>
          <a:prstGeom prst="rect">
            <a:avLst/>
          </a:prstGeom>
        </p:spPr>
      </p:pic>
      <p:pic>
        <p:nvPicPr>
          <p:cNvPr id="8" name="Picture 6" descr="A picture containing photo, text, map&#10;&#10;Description generated with high confidence">
            <a:extLst>
              <a:ext uri="{FF2B5EF4-FFF2-40B4-BE49-F238E27FC236}">
                <a16:creationId xmlns:a16="http://schemas.microsoft.com/office/drawing/2014/main" id="{E0D223FF-11A5-174A-A34C-F241C6126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02" y="4485628"/>
            <a:ext cx="2170370" cy="97660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3EB6FD-F7D5-574A-923C-D14B55050C22}"/>
              </a:ext>
            </a:extLst>
          </p:cNvPr>
          <p:cNvSpPr txBox="1">
            <a:spLocks/>
          </p:cNvSpPr>
          <p:nvPr/>
        </p:nvSpPr>
        <p:spPr>
          <a:xfrm>
            <a:off x="234991" y="5504276"/>
            <a:ext cx="3714078" cy="1419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LESSONS LEARNED</a:t>
            </a:r>
          </a:p>
          <a:p>
            <a:r>
              <a:rPr lang="en-US" sz="1400" dirty="0"/>
              <a:t>Data Munging really does take 70-80% of the time for a project!</a:t>
            </a:r>
          </a:p>
          <a:p>
            <a:r>
              <a:rPr lang="en-US" sz="1400" dirty="0"/>
              <a:t>Using Random Forest we predicted an artist hotness with ~80% accuracy and track hotness with ~50% accuracy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5416FB-E444-684D-A5BF-3B603EB2E122}"/>
              </a:ext>
            </a:extLst>
          </p:cNvPr>
          <p:cNvSpPr txBox="1">
            <a:spLocks/>
          </p:cNvSpPr>
          <p:nvPr/>
        </p:nvSpPr>
        <p:spPr>
          <a:xfrm>
            <a:off x="7956085" y="2313529"/>
            <a:ext cx="2785515" cy="103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+mn-lt"/>
                <a:cs typeface="+mn-lt"/>
              </a:rPr>
              <a:t>Call: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randomForest</a:t>
            </a:r>
            <a:r>
              <a:rPr lang="en-US" dirty="0">
                <a:ea typeface="+mn-lt"/>
                <a:cs typeface="+mn-lt"/>
              </a:rPr>
              <a:t>(x = music[, -21:-22], y = music[, 21]) </a:t>
            </a: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ea typeface="+mn-lt"/>
                <a:cs typeface="+mn-lt"/>
              </a:rPr>
              <a:t>         Type of random forest: classification</a:t>
            </a: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ea typeface="+mn-lt"/>
                <a:cs typeface="+mn-lt"/>
              </a:rPr>
              <a:t>                     Number of trees: 500</a:t>
            </a: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ea typeface="+mn-lt"/>
                <a:cs typeface="+mn-lt"/>
              </a:rPr>
              <a:t>No. of variables tried at each split: 4</a:t>
            </a: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ea typeface="+mn-lt"/>
                <a:cs typeface="+mn-lt"/>
              </a:rPr>
              <a:t>        OOB estimate of  error rate: 20.18%</a:t>
            </a: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ea typeface="+mn-lt"/>
                <a:cs typeface="+mn-lt"/>
              </a:rPr>
              <a:t>Confusion matrix:</a:t>
            </a:r>
            <a:endParaRPr lang="en-US" dirty="0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914E1FFB-1354-3E49-9338-38E87498D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11660"/>
              </p:ext>
            </p:extLst>
          </p:nvPr>
        </p:nvGraphicFramePr>
        <p:xfrm>
          <a:off x="4080931" y="1901480"/>
          <a:ext cx="35706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390">
                  <a:extLst>
                    <a:ext uri="{9D8B030D-6E8A-4147-A177-3AD203B41FA5}">
                      <a16:colId xmlns:a16="http://schemas.microsoft.com/office/drawing/2014/main" val="3185188015"/>
                    </a:ext>
                  </a:extLst>
                </a:gridCol>
                <a:gridCol w="651641">
                  <a:extLst>
                    <a:ext uri="{9D8B030D-6E8A-4147-A177-3AD203B41FA5}">
                      <a16:colId xmlns:a16="http://schemas.microsoft.com/office/drawing/2014/main" val="648079809"/>
                    </a:ext>
                  </a:extLst>
                </a:gridCol>
                <a:gridCol w="578069">
                  <a:extLst>
                    <a:ext uri="{9D8B030D-6E8A-4147-A177-3AD203B41FA5}">
                      <a16:colId xmlns:a16="http://schemas.microsoft.com/office/drawing/2014/main" val="4291435662"/>
                    </a:ext>
                  </a:extLst>
                </a:gridCol>
                <a:gridCol w="662152">
                  <a:extLst>
                    <a:ext uri="{9D8B030D-6E8A-4147-A177-3AD203B41FA5}">
                      <a16:colId xmlns:a16="http://schemas.microsoft.com/office/drawing/2014/main" val="1535100594"/>
                    </a:ext>
                  </a:extLst>
                </a:gridCol>
                <a:gridCol w="937374">
                  <a:extLst>
                    <a:ext uri="{9D8B030D-6E8A-4147-A177-3AD203B41FA5}">
                      <a16:colId xmlns:a16="http://schemas.microsoft.com/office/drawing/2014/main" val="3000178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class.error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148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0.3830508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0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0.1836605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4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0.1377639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520951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69805F05-97ED-2841-B29C-FFD11CB03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497534"/>
              </p:ext>
            </p:extLst>
          </p:nvPr>
        </p:nvGraphicFramePr>
        <p:xfrm>
          <a:off x="4114172" y="3992884"/>
          <a:ext cx="35706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390">
                  <a:extLst>
                    <a:ext uri="{9D8B030D-6E8A-4147-A177-3AD203B41FA5}">
                      <a16:colId xmlns:a16="http://schemas.microsoft.com/office/drawing/2014/main" val="3185188015"/>
                    </a:ext>
                  </a:extLst>
                </a:gridCol>
                <a:gridCol w="651641">
                  <a:extLst>
                    <a:ext uri="{9D8B030D-6E8A-4147-A177-3AD203B41FA5}">
                      <a16:colId xmlns:a16="http://schemas.microsoft.com/office/drawing/2014/main" val="648079809"/>
                    </a:ext>
                  </a:extLst>
                </a:gridCol>
                <a:gridCol w="578069">
                  <a:extLst>
                    <a:ext uri="{9D8B030D-6E8A-4147-A177-3AD203B41FA5}">
                      <a16:colId xmlns:a16="http://schemas.microsoft.com/office/drawing/2014/main" val="4291435662"/>
                    </a:ext>
                  </a:extLst>
                </a:gridCol>
                <a:gridCol w="662152">
                  <a:extLst>
                    <a:ext uri="{9D8B030D-6E8A-4147-A177-3AD203B41FA5}">
                      <a16:colId xmlns:a16="http://schemas.microsoft.com/office/drawing/2014/main" val="1535100594"/>
                    </a:ext>
                  </a:extLst>
                </a:gridCol>
                <a:gridCol w="937374">
                  <a:extLst>
                    <a:ext uri="{9D8B030D-6E8A-4147-A177-3AD203B41FA5}">
                      <a16:colId xmlns:a16="http://schemas.microsoft.com/office/drawing/2014/main" val="3000178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class.error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148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05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4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520951"/>
                  </a:ext>
                </a:extLst>
              </a:tr>
            </a:tbl>
          </a:graphicData>
        </a:graphic>
      </p:graphicFrame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2654E7-90E2-924F-9D4D-2EEB70425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345" y="4258146"/>
            <a:ext cx="3620670" cy="9877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2E6232-66AC-8B4D-BD8B-54C37A6D3288}"/>
              </a:ext>
            </a:extLst>
          </p:cNvPr>
          <p:cNvSpPr txBox="1"/>
          <p:nvPr/>
        </p:nvSpPr>
        <p:spPr>
          <a:xfrm>
            <a:off x="10356682" y="4093416"/>
            <a:ext cx="13258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The lowest P-value for the LM was </a:t>
            </a:r>
            <a:r>
              <a:rPr lang="en-US" sz="1100" i="1" dirty="0" err="1"/>
              <a:t>music$year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12390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C42096-19D7-7943-A954-6F5671914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C80FC-0782-1B40-A9B9-A1A902630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202813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D3DB-070B-4D44-80C5-E6BDF32E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124" y="16172"/>
            <a:ext cx="8610600" cy="129302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B9A4-DA8E-AB48-9604-C0B1C1E6A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912708" cy="4024125"/>
          </a:xfrm>
        </p:spPr>
        <p:txBody>
          <a:bodyPr>
            <a:normAutofit/>
          </a:bodyPr>
          <a:lstStyle/>
          <a:p>
            <a:r>
              <a:rPr lang="en-US" dirty="0"/>
              <a:t>Virginia Tech - </a:t>
            </a:r>
            <a:r>
              <a:rPr lang="en-US" dirty="0">
                <a:hlinkClick r:id="rId2"/>
              </a:rPr>
              <a:t>https://think.cs.vt.edu/corgis/csv/music/music.html</a:t>
            </a:r>
            <a:endParaRPr lang="en-US" dirty="0"/>
          </a:p>
          <a:p>
            <a:r>
              <a:rPr lang="en-US" dirty="0"/>
              <a:t>Thierry </a:t>
            </a:r>
            <a:r>
              <a:rPr lang="en-US" dirty="0" err="1"/>
              <a:t>Bertin-Mahieux</a:t>
            </a:r>
            <a:r>
              <a:rPr lang="en-US" dirty="0"/>
              <a:t>, Daniel P.W. Ellis, Brian Whitman, and Paul </a:t>
            </a:r>
            <a:r>
              <a:rPr lang="en-US" dirty="0" err="1"/>
              <a:t>Lamere</a:t>
            </a:r>
            <a:r>
              <a:rPr lang="en-US" dirty="0"/>
              <a:t>.   The Million Song Dataset. In Proceedings of the 12th International Society for Music Information Retrieval Conference (ISMIR 2011), 2011.</a:t>
            </a:r>
          </a:p>
          <a:p>
            <a:r>
              <a:rPr lang="en-US" dirty="0"/>
              <a:t>https://</a:t>
            </a:r>
            <a:r>
              <a:rPr lang="en-US" dirty="0" err="1"/>
              <a:t>www.last.fm</a:t>
            </a:r>
            <a:r>
              <a:rPr lang="en-US" dirty="0"/>
              <a:t>/</a:t>
            </a:r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Last.fm</a:t>
            </a:r>
            <a:r>
              <a:rPr lang="en-US" dirty="0"/>
              <a:t> API allows anyone to build their own programs using </a:t>
            </a:r>
            <a:r>
              <a:rPr lang="en-US" dirty="0" err="1"/>
              <a:t>Last.fm</a:t>
            </a:r>
            <a:r>
              <a:rPr lang="en-US" dirty="0"/>
              <a:t>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CCCDBC-4E19-0446-ABE4-820A4F1D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25" y="1447150"/>
            <a:ext cx="3020312" cy="260104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5CDC2A4-FDD9-604F-9A6E-D349EC925AFA}"/>
              </a:ext>
            </a:extLst>
          </p:cNvPr>
          <p:cNvSpPr/>
          <p:nvPr/>
        </p:nvSpPr>
        <p:spPr>
          <a:xfrm>
            <a:off x="6816859" y="2474661"/>
            <a:ext cx="1143000" cy="54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itting&#10;&#10;Description automatically generated">
            <a:extLst>
              <a:ext uri="{FF2B5EF4-FFF2-40B4-BE49-F238E27FC236}">
                <a16:creationId xmlns:a16="http://schemas.microsoft.com/office/drawing/2014/main" id="{7BE27467-433C-254E-8E7B-8B8DCBFDD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26" y="4645270"/>
            <a:ext cx="2550427" cy="189001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22381211-452E-F047-B211-508C49E88512}"/>
              </a:ext>
            </a:extLst>
          </p:cNvPr>
          <p:cNvSpPr/>
          <p:nvPr/>
        </p:nvSpPr>
        <p:spPr>
          <a:xfrm>
            <a:off x="6816860" y="5463903"/>
            <a:ext cx="1143000" cy="54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B0FA-33FC-784C-8081-994C7928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962B1-9FDA-7740-923F-B2BEEE858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John – Claire Ernst, John The Blind, Maggie Rogers, Tom </a:t>
            </a:r>
            <a:r>
              <a:rPr lang="en-US" dirty="0" err="1"/>
              <a:t>Misch</a:t>
            </a:r>
            <a:r>
              <a:rPr lang="en-US" dirty="0"/>
              <a:t>, Tyler Childers</a:t>
            </a:r>
          </a:p>
          <a:p>
            <a:r>
              <a:rPr lang="en-US" dirty="0"/>
              <a:t>Juan – </a:t>
            </a:r>
          </a:p>
          <a:p>
            <a:r>
              <a:rPr lang="en-US" dirty="0"/>
              <a:t>Courtney – </a:t>
            </a:r>
          </a:p>
          <a:p>
            <a:r>
              <a:rPr lang="en-US" dirty="0"/>
              <a:t>Jeremy –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Note: No algorithms were harmed in the development of this list.  This is simply music we like.  Enjoy!</a:t>
            </a:r>
          </a:p>
        </p:txBody>
      </p:sp>
    </p:spTree>
    <p:extLst>
      <p:ext uri="{BB962C8B-B14F-4D97-AF65-F5344CB8AC3E}">
        <p14:creationId xmlns:p14="http://schemas.microsoft.com/office/powerpoint/2010/main" val="229174867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409</Words>
  <Application>Microsoft Macintosh PowerPoint</Application>
  <PresentationFormat>Widescreen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Music/artist “Hotness”</vt:lpstr>
      <vt:lpstr>PowerPoint Presentation</vt:lpstr>
      <vt:lpstr>OVERVIEW</vt:lpstr>
      <vt:lpstr>data</vt:lpstr>
      <vt:lpstr>data</vt:lpstr>
      <vt:lpstr>MILLION SONGS DATASET:  PREDICTING SONG/TRACK HOTNESS</vt:lpstr>
      <vt:lpstr>discussion</vt:lpstr>
      <vt:lpstr>references</vt:lpstr>
      <vt:lpstr>Recommended music</vt:lpstr>
      <vt:lpstr>PowerPoint Presentation</vt:lpstr>
      <vt:lpstr>appendix</vt:lpstr>
      <vt:lpstr>ARTIST LOCATION AND HOTNESS</vt:lpstr>
      <vt:lpstr>Artist hotness</vt:lpstr>
      <vt:lpstr>Artist hotness  hot – warm - cold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Music/artist “Hotness”</dc:title>
  <dc:creator>Sebastian Castro</dc:creator>
  <cp:lastModifiedBy>John Fields</cp:lastModifiedBy>
  <cp:revision>13</cp:revision>
  <cp:lastPrinted>2019-06-06T20:42:17Z</cp:lastPrinted>
  <dcterms:created xsi:type="dcterms:W3CDTF">2019-05-21T00:07:05Z</dcterms:created>
  <dcterms:modified xsi:type="dcterms:W3CDTF">2019-06-06T22:02:22Z</dcterms:modified>
</cp:coreProperties>
</file>